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6" r:id="rId10"/>
    <p:sldId id="262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DD7264-4EB4-4638-BBBC-CAB1BA984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2"/>
            <a:ext cx="9710151" cy="4789923"/>
          </a:xfrm>
        </p:spPr>
        <p:txBody>
          <a:bodyPr>
            <a:noAutofit/>
          </a:bodyPr>
          <a:lstStyle/>
          <a:p>
            <a:pPr algn="ctr"/>
            <a:r>
              <a:rPr lang="ru-RU" sz="3600" dirty="0"/>
              <a:t>Применение информационных технологий для научных исследований в области автоматизации и управления технологическими процессами и производствами. Специализированные прикладные информационные системы, применяемые для научных исследований в области автоматизации и управления технологическими процессами и производствами.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47282D-6EEA-4D61-BDEB-C9339B828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14033" y="6057796"/>
            <a:ext cx="2162826" cy="611927"/>
          </a:xfrm>
        </p:spPr>
        <p:txBody>
          <a:bodyPr/>
          <a:lstStyle/>
          <a:p>
            <a:r>
              <a:rPr lang="ru-RU" dirty="0"/>
              <a:t>Потапов И.П.</a:t>
            </a:r>
          </a:p>
        </p:txBody>
      </p:sp>
    </p:spTree>
    <p:extLst>
      <p:ext uri="{BB962C8B-B14F-4D97-AF65-F5344CB8AC3E}">
        <p14:creationId xmlns:p14="http://schemas.microsoft.com/office/powerpoint/2010/main" val="269842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26541"/>
            <a:ext cx="10295020" cy="5290302"/>
          </a:xfrm>
        </p:spPr>
        <p:txBody>
          <a:bodyPr>
            <a:normAutofit/>
          </a:bodyPr>
          <a:lstStyle/>
          <a:p>
            <a:r>
              <a:rPr lang="ru-RU" dirty="0"/>
              <a:t>Нейронные сети представляют собой мощный инструмент для оптимизации и управления различными технологическими процессами.</a:t>
            </a:r>
          </a:p>
          <a:p>
            <a:r>
              <a:rPr lang="ru-RU" dirty="0"/>
              <a:t>Специализированные прикладные информационные системы являются важным инструментом для проведения научных исследований и решения задач в области автоматизации и управления.</a:t>
            </a:r>
          </a:p>
        </p:txBody>
      </p:sp>
      <p:pic>
        <p:nvPicPr>
          <p:cNvPr id="8194" name="Picture 2" descr="Нейронные сети в машинном обучении — Афиша — Российская государственная  библиотека для молодежи">
            <a:extLst>
              <a:ext uri="{FF2B5EF4-FFF2-40B4-BE49-F238E27FC236}">
                <a16:creationId xmlns:a16="http://schemas.microsoft.com/office/drawing/2014/main" id="{E4318CCB-9A74-4765-A5AB-95B0F0C81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63" y="3611430"/>
            <a:ext cx="4580605" cy="306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Прикладная информатика» | Читинский институт">
            <a:extLst>
              <a:ext uri="{FF2B5EF4-FFF2-40B4-BE49-F238E27FC236}">
                <a16:creationId xmlns:a16="http://schemas.microsoft.com/office/drawing/2014/main" id="{E2FF2552-2EB5-49CA-8834-E5ED9D995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920" y="3611430"/>
            <a:ext cx="4580606" cy="3032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73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AFBBA-7047-4FAE-9B5D-F95E3BEA2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0234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Цели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67326"/>
            <a:ext cx="9905999" cy="4523875"/>
          </a:xfrm>
        </p:spPr>
        <p:txBody>
          <a:bodyPr/>
          <a:lstStyle/>
          <a:p>
            <a:r>
              <a:rPr lang="ru-RU" dirty="0"/>
              <a:t>Изучение возможности использования информационных технологий, </a:t>
            </a:r>
            <a:br>
              <a:rPr lang="ru-RU" dirty="0"/>
            </a:br>
            <a:r>
              <a:rPr lang="ru-RU" dirty="0"/>
              <a:t>и в частности нейронных сетей, для оптимизации и автоматизации процессов управления и контроля в различных технологических процессах и производствах.</a:t>
            </a:r>
          </a:p>
          <a:p>
            <a:r>
              <a:rPr lang="ru-RU" dirty="0"/>
              <a:t>Изучение специализированных прикладных информационных систем, используемых для научных исследований в сфере автоматизации и управления процессами и производствами.</a:t>
            </a:r>
          </a:p>
        </p:txBody>
      </p:sp>
    </p:spTree>
    <p:extLst>
      <p:ext uri="{BB962C8B-B14F-4D97-AF65-F5344CB8AC3E}">
        <p14:creationId xmlns:p14="http://schemas.microsoft.com/office/powerpoint/2010/main" val="2518774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Нейронные сети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335087"/>
            <a:ext cx="9905999" cy="3541714"/>
          </a:xfrm>
        </p:spPr>
        <p:txBody>
          <a:bodyPr/>
          <a:lstStyle/>
          <a:p>
            <a:r>
              <a:rPr lang="ru-RU" dirty="0"/>
              <a:t>Нейронная сеть - это тип искусственного интеллекта, который имитирует работу человеческого мозга. Нейронные сети способны обрабатывать, анализировать и интерпретировать большие объемы данных, что делает их идеальными для применения в научных исследованиях.</a:t>
            </a:r>
          </a:p>
        </p:txBody>
      </p:sp>
      <p:pic>
        <p:nvPicPr>
          <p:cNvPr id="1026" name="Picture 2" descr="Нейронные сети для начинающих: взгляд с высоты птичьего полета — Записки  преподавателя">
            <a:extLst>
              <a:ext uri="{FF2B5EF4-FFF2-40B4-BE49-F238E27FC236}">
                <a16:creationId xmlns:a16="http://schemas.microsoft.com/office/drawing/2014/main" id="{4CF4E5A1-ACEF-42CC-B5C2-EDE3363F9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021" y="3582118"/>
            <a:ext cx="4301289" cy="2765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Искусственные нейронные сети лучше обучаются, когда им дают время на отдых  | Техника | ERR">
            <a:extLst>
              <a:ext uri="{FF2B5EF4-FFF2-40B4-BE49-F238E27FC236}">
                <a16:creationId xmlns:a16="http://schemas.microsoft.com/office/drawing/2014/main" id="{1F8E3185-D832-4651-AE71-329160EDC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219" y="3891533"/>
            <a:ext cx="4007268" cy="250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57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Применение нейронных сетей в научных исследованиях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26541"/>
            <a:ext cx="8049125" cy="5290302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Прогнозирование: нейронные сети могут быть использованы для прогнозирования поведения систем и процессов, что может помочь в принятии решений и оптимизации управления. </a:t>
            </a:r>
          </a:p>
          <a:p>
            <a:r>
              <a:rPr lang="ru-RU" dirty="0"/>
              <a:t>Распознавание образов: нейронные сети также могут использоваться для распознавания и классификации различных образов и объектов, что важно для анализа данных, полученных от различных датчиков и приборов. </a:t>
            </a:r>
          </a:p>
          <a:p>
            <a:r>
              <a:rPr lang="ru-RU" dirty="0"/>
              <a:t>Кластеризация и сегментация данных: нейронные сети позволяют автоматически определять кластеры и сегменты данных, что облегчает их анализ и интерпретацию. </a:t>
            </a:r>
          </a:p>
          <a:p>
            <a:r>
              <a:rPr lang="ru-RU" dirty="0"/>
              <a:t>Обнаружение аномалий: нейронные сети можно использовать для обнаружения аномалий в данных, которые могут указывать на проблемы или сбои в работе систем.</a:t>
            </a:r>
          </a:p>
        </p:txBody>
      </p:sp>
      <p:pic>
        <p:nvPicPr>
          <p:cNvPr id="2050" name="Picture 2" descr="Прогнозирование и планирование: способы, виды">
            <a:extLst>
              <a:ext uri="{FF2B5EF4-FFF2-40B4-BE49-F238E27FC236}">
                <a16:creationId xmlns:a16="http://schemas.microsoft.com/office/drawing/2014/main" id="{1663B4FF-E586-4638-A4D6-CFB54C671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126" y="826170"/>
            <a:ext cx="2312820" cy="150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Распознавание образов [1970 Пекелис В.Д. - Маленькая энциклопедия о большой  кибернетике]">
            <a:extLst>
              <a:ext uri="{FF2B5EF4-FFF2-40B4-BE49-F238E27FC236}">
                <a16:creationId xmlns:a16="http://schemas.microsoft.com/office/drawing/2014/main" id="{15A6A2DB-0950-4194-86DF-2CECFACDE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126" y="2375531"/>
            <a:ext cx="2312820" cy="154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2.3. Кластеризация - scikit-learn">
            <a:extLst>
              <a:ext uri="{FF2B5EF4-FFF2-40B4-BE49-F238E27FC236}">
                <a16:creationId xmlns:a16="http://schemas.microsoft.com/office/drawing/2014/main" id="{D0E96036-1B00-4944-AE88-85763FAE4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126" y="3978444"/>
            <a:ext cx="2281083" cy="135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Автоматический поиск аномалий во временных рядах">
            <a:extLst>
              <a:ext uri="{FF2B5EF4-FFF2-40B4-BE49-F238E27FC236}">
                <a16:creationId xmlns:a16="http://schemas.microsoft.com/office/drawing/2014/main" id="{06DA373B-9C05-4890-88D0-B033C9D90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126" y="5385418"/>
            <a:ext cx="2312819" cy="135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20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Автоматизация и управление технологическими процессами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497" y="1126540"/>
            <a:ext cx="8113294" cy="5682437"/>
          </a:xfrm>
        </p:spPr>
        <p:txBody>
          <a:bodyPr>
            <a:normAutofit/>
          </a:bodyPr>
          <a:lstStyle/>
          <a:p>
            <a:r>
              <a:rPr lang="ru-RU" dirty="0"/>
              <a:t>Мониторинг и контроль: нейронные сети помогают автоматизировать процесс мониторинга и контроля, позволяя быстро и точно реагировать на изменения в работе системы. </a:t>
            </a:r>
          </a:p>
          <a:p>
            <a:r>
              <a:rPr lang="ru-RU" dirty="0"/>
              <a:t>Управление ресурсами: нейронные сети используются для оптимального распределения ресурсов и управления ими, что позволяет повысить эффективность работы системы и снизить затраты. </a:t>
            </a:r>
          </a:p>
          <a:p>
            <a:r>
              <a:rPr lang="ru-RU" dirty="0"/>
              <a:t>Оптимизация процессов: нейронные сети способны анализировать данные и находить оптимальные решения для различных задач, что может привести к улучшению качества продукции и снижению затрат.</a:t>
            </a:r>
          </a:p>
        </p:txBody>
      </p:sp>
      <p:pic>
        <p:nvPicPr>
          <p:cNvPr id="3074" name="Picture 2" descr="Контроль на предприятии и мониторинг производства">
            <a:extLst>
              <a:ext uri="{FF2B5EF4-FFF2-40B4-BE49-F238E27FC236}">
                <a16:creationId xmlns:a16="http://schemas.microsoft.com/office/drawing/2014/main" id="{E1910D34-0BC5-4D9D-9CFC-28375EE18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791" y="872958"/>
            <a:ext cx="2874545" cy="191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Управление ресурсами предприятия: проблемы и системы">
            <a:extLst>
              <a:ext uri="{FF2B5EF4-FFF2-40B4-BE49-F238E27FC236}">
                <a16:creationId xmlns:a16="http://schemas.microsoft.com/office/drawing/2014/main" id="{1A8ED4BE-97B4-458C-99F2-CC1291043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791" y="2852917"/>
            <a:ext cx="2874545" cy="161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Оптимизация бизнес-процессов организации в системе ELMA BPM">
            <a:extLst>
              <a:ext uri="{FF2B5EF4-FFF2-40B4-BE49-F238E27FC236}">
                <a16:creationId xmlns:a16="http://schemas.microsoft.com/office/drawing/2014/main" id="{4BB948CE-23B9-48C8-8BB8-6A33E9F55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791" y="4529590"/>
            <a:ext cx="2874545" cy="204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11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Примеры применения нейронных сетей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161" y="1126541"/>
            <a:ext cx="7920788" cy="5290302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Промышленность: от нефтехимической и металлургической до пищевой и текстильной промышленности, нейронные сети успешно применяются для оптимизации процессов, сокращения затрат и повышения качества продукции. </a:t>
            </a:r>
          </a:p>
          <a:p>
            <a:r>
              <a:rPr lang="ru-RU" dirty="0"/>
              <a:t>Энергетика: нейронные сети применяются для оптимизации потребления энергии, прогнозирования спроса на энергию, а также для мониторинга и контроля состояния энергосистем. </a:t>
            </a:r>
          </a:p>
          <a:p>
            <a:r>
              <a:rPr lang="ru-RU" dirty="0"/>
              <a:t>Транспорт: нейронные сети активно используются в логистике, оптимизации маршрутов, управлении транспортными потоками и т.д.</a:t>
            </a:r>
          </a:p>
        </p:txBody>
      </p:sp>
      <p:pic>
        <p:nvPicPr>
          <p:cNvPr id="4098" name="Picture 2" descr="Применение искусственного интеллекта в промышленности - Константин Панченко">
            <a:extLst>
              <a:ext uri="{FF2B5EF4-FFF2-40B4-BE49-F238E27FC236}">
                <a16:creationId xmlns:a16="http://schemas.microsoft.com/office/drawing/2014/main" id="{BBECD3E9-0553-49C9-8B22-012E8C793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326" y="929132"/>
            <a:ext cx="3047805" cy="181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Сколтех | Нейронные сети помогут производить углеродные нанотрубки">
            <a:extLst>
              <a:ext uri="{FF2B5EF4-FFF2-40B4-BE49-F238E27FC236}">
                <a16:creationId xmlns:a16="http://schemas.microsoft.com/office/drawing/2014/main" id="{592C79DC-94AC-4B51-B830-A95AAC635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326" y="2786424"/>
            <a:ext cx="3047805" cy="2016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Революция в транспорте: нейронные сети в беспилотных автомобилях и  разработка искусственного интеллекта | NeuroVerse | Дзен">
            <a:extLst>
              <a:ext uri="{FF2B5EF4-FFF2-40B4-BE49-F238E27FC236}">
                <a16:creationId xmlns:a16="http://schemas.microsoft.com/office/drawing/2014/main" id="{D1B47952-34BE-4D5C-A799-043A72F4B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92" y="4894228"/>
            <a:ext cx="3105138" cy="1814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48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Определение специализированной прикладной информационной системы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26541"/>
            <a:ext cx="10295020" cy="5290302"/>
          </a:xfrm>
        </p:spPr>
        <p:txBody>
          <a:bodyPr>
            <a:normAutofit/>
          </a:bodyPr>
          <a:lstStyle/>
          <a:p>
            <a:r>
              <a:rPr lang="ru-RU" dirty="0"/>
              <a:t>Специализированная прикладная информационная система - это компьютерная программа или комплекс программ, предназначенный для решения конкретных задач в определённой области знаний. Такие системы могут использоваться для сбора и обработки данных, моделирования и анализа процессов, прогнозирования, управления ресурсами, автоматизации контроля и других целей.</a:t>
            </a:r>
          </a:p>
        </p:txBody>
      </p:sp>
      <p:pic>
        <p:nvPicPr>
          <p:cNvPr id="5122" name="Picture 2" descr="Faculty of Digital Technology and Cybersecurity at Dostoevsky Omsk  University">
            <a:extLst>
              <a:ext uri="{FF2B5EF4-FFF2-40B4-BE49-F238E27FC236}">
                <a16:creationId xmlns:a16="http://schemas.microsoft.com/office/drawing/2014/main" id="{4569C58B-2038-4A9E-B133-6F094A4BC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524" y="3988384"/>
            <a:ext cx="3739100" cy="248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Информационные системы и программирование в ссузах (колледжах, техникумах,  училищах) России: проходные баллы, стоимость, профили, куда поступить">
            <a:extLst>
              <a:ext uri="{FF2B5EF4-FFF2-40B4-BE49-F238E27FC236}">
                <a16:creationId xmlns:a16="http://schemas.microsoft.com/office/drawing/2014/main" id="{F4106634-63D5-408B-B4D0-DC9A4263D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44095"/>
            <a:ext cx="4999854" cy="277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41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Функции СПИС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26541"/>
            <a:ext cx="10295020" cy="5290302"/>
          </a:xfrm>
        </p:spPr>
        <p:txBody>
          <a:bodyPr>
            <a:normAutofit/>
          </a:bodyPr>
          <a:lstStyle/>
          <a:p>
            <a:r>
              <a:rPr lang="ru-RU" dirty="0"/>
              <a:t>Сбор и обработка данных.</a:t>
            </a:r>
          </a:p>
          <a:p>
            <a:r>
              <a:rPr lang="ru-RU" dirty="0"/>
              <a:t>Моделирование и анализ процессов.</a:t>
            </a:r>
          </a:p>
          <a:p>
            <a:r>
              <a:rPr lang="ru-RU" dirty="0"/>
              <a:t>Прогнозирование и оптимизация.</a:t>
            </a:r>
          </a:p>
          <a:p>
            <a:r>
              <a:rPr lang="ru-RU" dirty="0"/>
              <a:t>Управление ресурсами.</a:t>
            </a:r>
          </a:p>
          <a:p>
            <a:r>
              <a:rPr lang="ru-RU" dirty="0"/>
              <a:t>Автоматизация контроля и мониторинга.</a:t>
            </a:r>
          </a:p>
        </p:txBody>
      </p:sp>
      <p:pic>
        <p:nvPicPr>
          <p:cNvPr id="6146" name="Picture 2" descr="Сбор и обработка данных - парсинг">
            <a:extLst>
              <a:ext uri="{FF2B5EF4-FFF2-40B4-BE49-F238E27FC236}">
                <a16:creationId xmlns:a16="http://schemas.microsoft.com/office/drawing/2014/main" id="{53AFC676-59E6-418A-9AB2-FF13371F3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7329" y="1145539"/>
            <a:ext cx="2900373" cy="217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Что такое сбор и перенос данных?">
            <a:extLst>
              <a:ext uri="{FF2B5EF4-FFF2-40B4-BE49-F238E27FC236}">
                <a16:creationId xmlns:a16="http://schemas.microsoft.com/office/drawing/2014/main" id="{B156DE47-C3C2-4946-9D9A-41BE4721D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169" y="3436109"/>
            <a:ext cx="4282431" cy="250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Тренинг &quot;Прогнозирование и оптимизация в Microsoft Excel&quot; (1 день)">
            <a:extLst>
              <a:ext uri="{FF2B5EF4-FFF2-40B4-BE49-F238E27FC236}">
                <a16:creationId xmlns:a16="http://schemas.microsoft.com/office/drawing/2014/main" id="{93E82677-10EF-438E-AC0D-0F5507651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909" y="941377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10 Лучших программ и инструментов для управления ресурсами 2023 года -  xmldatafeed.com">
            <a:extLst>
              <a:ext uri="{FF2B5EF4-FFF2-40B4-BE49-F238E27FC236}">
                <a16:creationId xmlns:a16="http://schemas.microsoft.com/office/drawing/2014/main" id="{AB9E1BE9-7CD9-46CC-A7A3-FAED0CF7F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50" y="4284353"/>
            <a:ext cx="4294027" cy="2317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Автоматизация систем мониторинга">
            <a:extLst>
              <a:ext uri="{FF2B5EF4-FFF2-40B4-BE49-F238E27FC236}">
                <a16:creationId xmlns:a16="http://schemas.microsoft.com/office/drawing/2014/main" id="{4C5397D9-BB0A-496F-A830-E51FD0233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958" y="4183026"/>
            <a:ext cx="3010630" cy="233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16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F49AEE-0A37-48FE-8397-2D65B87B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9022"/>
            <a:ext cx="9905998" cy="101777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Примеры успешных проектов с использованием СПИС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A6ABB-2EE3-40DA-8057-B4669717B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126540"/>
            <a:ext cx="8561119" cy="5682437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В нефтегазовой отрасли - информационные системы для оптимизации процессов добычи, переработки и транспортировки нефти и газа (например, SAP, </a:t>
            </a:r>
            <a:r>
              <a:rPr lang="ru-RU" dirty="0" err="1"/>
              <a:t>Oracle</a:t>
            </a:r>
            <a:r>
              <a:rPr lang="ru-RU" dirty="0"/>
              <a:t>).</a:t>
            </a:r>
          </a:p>
          <a:p>
            <a:r>
              <a:rPr lang="ru-RU" dirty="0"/>
              <a:t>В металлургической промышленности - системы для автоматизации процессов производства и контроля качества продукции (например, </a:t>
            </a:r>
            <a:r>
              <a:rPr lang="ru-RU" dirty="0" err="1"/>
              <a:t>Siemens</a:t>
            </a:r>
            <a:r>
              <a:rPr lang="ru-RU" dirty="0"/>
              <a:t>, </a:t>
            </a:r>
            <a:r>
              <a:rPr lang="ru-RU" dirty="0" err="1"/>
              <a:t>Rockwell</a:t>
            </a:r>
            <a:r>
              <a:rPr lang="ru-RU" dirty="0"/>
              <a:t> </a:t>
            </a:r>
            <a:r>
              <a:rPr lang="ru-RU" dirty="0" err="1"/>
              <a:t>Automation</a:t>
            </a:r>
            <a:r>
              <a:rPr lang="ru-RU" dirty="0"/>
              <a:t>).</a:t>
            </a:r>
          </a:p>
          <a:p>
            <a:r>
              <a:rPr lang="ru-RU" dirty="0"/>
              <a:t>В пищевой промышленности - системы контроля качества и безопасности продукции, автоматизации производственных процессов (например, </a:t>
            </a:r>
            <a:r>
              <a:rPr lang="ru-RU" dirty="0" err="1"/>
              <a:t>Food</a:t>
            </a:r>
            <a:r>
              <a:rPr lang="ru-RU" dirty="0"/>
              <a:t> </a:t>
            </a:r>
            <a:r>
              <a:rPr lang="ru-RU" dirty="0" err="1"/>
              <a:t>Safety</a:t>
            </a:r>
            <a:r>
              <a:rPr lang="ru-RU" dirty="0"/>
              <a:t> </a:t>
            </a:r>
            <a:r>
              <a:rPr lang="ru-RU" dirty="0" err="1"/>
              <a:t>System</a:t>
            </a:r>
            <a:r>
              <a:rPr lang="ru-RU" dirty="0"/>
              <a:t> от компании TÜV SÜD).</a:t>
            </a:r>
          </a:p>
          <a:p>
            <a:r>
              <a:rPr lang="ru-RU" dirty="0"/>
              <a:t>В транспортной отрасли - системы управления логистикой и транспортными потоками (например, </a:t>
            </a:r>
            <a:r>
              <a:rPr lang="ru-RU" dirty="0" err="1"/>
              <a:t>TransCAD</a:t>
            </a:r>
            <a:r>
              <a:rPr lang="ru-RU" dirty="0"/>
              <a:t>, PTV VISSIM).</a:t>
            </a:r>
          </a:p>
          <a:p>
            <a:r>
              <a:rPr lang="ru-RU" dirty="0"/>
              <a:t>В энергетике - системы оптимизации потребления энергии и управления энергосистемой (например, GE </a:t>
            </a:r>
            <a:r>
              <a:rPr lang="ru-RU" dirty="0" err="1"/>
              <a:t>Energy</a:t>
            </a:r>
            <a:r>
              <a:rPr lang="ru-RU" dirty="0"/>
              <a:t> </a:t>
            </a:r>
            <a:r>
              <a:rPr lang="ru-RU" dirty="0" err="1"/>
              <a:t>Management</a:t>
            </a:r>
            <a:r>
              <a:rPr lang="ru-RU" dirty="0"/>
              <a:t> </a:t>
            </a:r>
            <a:r>
              <a:rPr lang="ru-RU" dirty="0" err="1"/>
              <a:t>Systems</a:t>
            </a:r>
            <a:r>
              <a:rPr lang="ru-RU" dirty="0"/>
              <a:t>, </a:t>
            </a:r>
            <a:r>
              <a:rPr lang="ru-RU" dirty="0" err="1"/>
              <a:t>Siemens</a:t>
            </a:r>
            <a:r>
              <a:rPr lang="ru-RU" dirty="0"/>
              <a:t> </a:t>
            </a:r>
            <a:r>
              <a:rPr lang="ru-RU" dirty="0" err="1"/>
              <a:t>Energy</a:t>
            </a:r>
            <a:r>
              <a:rPr lang="ru-RU" dirty="0"/>
              <a:t>).</a:t>
            </a:r>
          </a:p>
          <a:p>
            <a:endParaRPr lang="ru-RU" dirty="0"/>
          </a:p>
        </p:txBody>
      </p:sp>
      <p:pic>
        <p:nvPicPr>
          <p:cNvPr id="7172" name="Picture 4" descr="Мегафон» потребовал признать банкротом российскую структуру Oracle /  ServerNews">
            <a:extLst>
              <a:ext uri="{FF2B5EF4-FFF2-40B4-BE49-F238E27FC236}">
                <a16:creationId xmlns:a16="http://schemas.microsoft.com/office/drawing/2014/main" id="{11EA50EB-FB65-409A-9458-5CF39D716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120" y="977209"/>
            <a:ext cx="2134953" cy="1397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Rockwell Automation - YouTube">
            <a:extLst>
              <a:ext uri="{FF2B5EF4-FFF2-40B4-BE49-F238E27FC236}">
                <a16:creationId xmlns:a16="http://schemas.microsoft.com/office/drawing/2014/main" id="{07A94B71-AC57-49F9-AE64-8B1ABCFE9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120" y="2476607"/>
            <a:ext cx="2134952" cy="1437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Our connections – DKF English Website">
            <a:extLst>
              <a:ext uri="{FF2B5EF4-FFF2-40B4-BE49-F238E27FC236}">
                <a16:creationId xmlns:a16="http://schemas.microsoft.com/office/drawing/2014/main" id="{6284509C-20BB-4397-BF0B-0418C03AF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119" y="4016349"/>
            <a:ext cx="2134952" cy="1437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TransCAD Reviews 2024: Details, Pricing, &amp; Features | G2">
            <a:extLst>
              <a:ext uri="{FF2B5EF4-FFF2-40B4-BE49-F238E27FC236}">
                <a16:creationId xmlns:a16="http://schemas.microsoft.com/office/drawing/2014/main" id="{A543ECC1-C09E-41CD-AC18-0E811A106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119" y="5556090"/>
            <a:ext cx="2134952" cy="1105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698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399</TotalTime>
  <Words>619</Words>
  <Application>Microsoft Office PowerPoint</Application>
  <PresentationFormat>Широкоэкранный</PresentationFormat>
  <Paragraphs>38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Tw Cen MT</vt:lpstr>
      <vt:lpstr>Контур</vt:lpstr>
      <vt:lpstr>Применение информационных технологий для научных исследований в области автоматизации и управления технологическими процессами и производствами. Специализированные прикладные информационные системы, применяемые для научных исследований в области автоматизации и управления технологическими процессами и производствами.</vt:lpstr>
      <vt:lpstr>Цели исследования</vt:lpstr>
      <vt:lpstr>Нейронные сети</vt:lpstr>
      <vt:lpstr>Применение нейронных сетей в научных исследованиях</vt:lpstr>
      <vt:lpstr>Автоматизация и управление технологическими процессами</vt:lpstr>
      <vt:lpstr>Примеры применения нейронных сетей</vt:lpstr>
      <vt:lpstr>Определение специализированной прикладной информационной системы</vt:lpstr>
      <vt:lpstr>Функции СПИС</vt:lpstr>
      <vt:lpstr>Примеры успешных проектов с использованием СПИС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Применение информационных технологий для научных исследований в области автоматизации и управления технологическими процессами и производствами. Специализированные прикладные информационные системы, применяемые для научных исследований в области автоматизации и управления технологическими процессами и производствами.</dc:title>
  <dc:creator>Anton Fedosov</dc:creator>
  <cp:lastModifiedBy>Anton Fedosov</cp:lastModifiedBy>
  <cp:revision>22</cp:revision>
  <dcterms:created xsi:type="dcterms:W3CDTF">2024-03-02T20:49:15Z</dcterms:created>
  <dcterms:modified xsi:type="dcterms:W3CDTF">2024-03-03T12:22:31Z</dcterms:modified>
</cp:coreProperties>
</file>

<file path=docProps/thumbnail.jpeg>
</file>